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5" r:id="rId5"/>
    <p:sldId id="267" r:id="rId6"/>
    <p:sldId id="269" r:id="rId7"/>
    <p:sldId id="270" r:id="rId8"/>
    <p:sldId id="271" r:id="rId9"/>
    <p:sldId id="272" r:id="rId10"/>
    <p:sldId id="273" r:id="rId11"/>
    <p:sldId id="275" r:id="rId12"/>
    <p:sldId id="290" r:id="rId13"/>
    <p:sldId id="281" r:id="rId14"/>
    <p:sldId id="284" r:id="rId15"/>
    <p:sldId id="286" r:id="rId16"/>
    <p:sldId id="285" r:id="rId17"/>
    <p:sldId id="287" r:id="rId18"/>
    <p:sldId id="282" r:id="rId19"/>
    <p:sldId id="276" r:id="rId20"/>
    <p:sldId id="288" r:id="rId21"/>
    <p:sldId id="289" r:id="rId22"/>
    <p:sldId id="280" r:id="rId23"/>
    <p:sldId id="277" r:id="rId24"/>
    <p:sldId id="279" r:id="rId25"/>
    <p:sldId id="259" r:id="rId26"/>
    <p:sldId id="260" r:id="rId27"/>
    <p:sldId id="261" r:id="rId28"/>
    <p:sldId id="262" r:id="rId29"/>
    <p:sldId id="263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04BB4A-C281-494D-9489-9548E8700E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AE5E03-5EDB-0248-BCDD-6C491CA1D2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49D51A-962E-DC48-9EBF-9E108EC587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DD826-FF16-BA44-B078-749DF6067E02}" type="datetimeFigureOut">
              <a:rPr lang="en-US" smtClean="0"/>
              <a:t>3/25/21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ABF389-4A7F-1141-9055-D0475CF24E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5C6AC2-9150-3E41-B0F9-E54506BBBC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90A64-9318-4449-86B8-6BE0CDDEF0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4256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D3C674-940B-E348-B1B0-1E6356A0B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D74F82F-60EF-8D41-96F7-E942CD5605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303CD5-45B9-3A44-9BC1-00E1F42C03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DD826-FF16-BA44-B078-749DF6067E02}" type="datetimeFigureOut">
              <a:rPr lang="en-US" smtClean="0"/>
              <a:t>3/25/21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DF14A9-0844-B942-8CE1-01D9CBE6DC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DED073-9B0B-E842-89C3-9E3FE9E96C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90A64-9318-4449-86B8-6BE0CDDEF0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7970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3C5DD25-AFFC-914D-AC75-C8B13DC5BAD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80ABBCB-9169-574D-B314-57BEFC0EE3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CBA57D-2269-2F41-9578-B0BBDC1B73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DD826-FF16-BA44-B078-749DF6067E02}" type="datetimeFigureOut">
              <a:rPr lang="en-US" smtClean="0"/>
              <a:t>3/25/21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FF8C03-D2E1-FB4E-A690-AAD0373A40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2A49C5-5C26-CF46-A33E-99B19FE5E3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90A64-9318-4449-86B8-6BE0CDDEF0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6135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4E1D-C818-E44B-9EA4-A202CF94C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54ED3E-A3EE-3C45-97CC-D551C05351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4DE9FC-2408-2449-B502-C8DFED89C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DD826-FF16-BA44-B078-749DF6067E02}" type="datetimeFigureOut">
              <a:rPr lang="en-US" smtClean="0"/>
              <a:t>3/25/21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1D035B-624D-B443-90CC-BB1418E24D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50528E-CFB3-C246-B7B3-74B86EDA47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90A64-9318-4449-86B8-6BE0CDDEF0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4164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9874D-638F-B844-9BE2-F85B0A72EE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47625E-A633-0047-830B-A7E51ED466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C80E7F-778E-3542-9D75-B7613A41FE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DD826-FF16-BA44-B078-749DF6067E02}" type="datetimeFigureOut">
              <a:rPr lang="en-US" smtClean="0"/>
              <a:t>3/25/21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BD63FE-144C-044C-A18A-1412CB1392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846C38-CB73-CC49-9B50-C75D2025C5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90A64-9318-4449-86B8-6BE0CDDEF0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7247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63CD47-13BB-E947-82AA-F6FBCD952B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CAF047-E6FB-B940-A888-9915FAE685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3B68F5-68D9-824B-9186-D01ED12B5B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CA6769-2C14-6A48-B1B5-984D21E3B1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DD826-FF16-BA44-B078-749DF6067E02}" type="datetimeFigureOut">
              <a:rPr lang="en-US" smtClean="0"/>
              <a:t>3/25/21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342461-C759-3B41-B43D-98E32F05F2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7FA7A6-1424-BA4E-A737-E92CCB10D2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90A64-9318-4449-86B8-6BE0CDDEF0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9095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5EC44-8D0B-3D44-8D53-A1B2A34E46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3DEC03-A58E-5E49-8897-32E6B2A3A7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295D90-E9E3-1B42-894D-FE5413E7E3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CBB7AD9-FC17-4141-B04D-27CF748E37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1CB398A-F594-FA40-B606-36B40955218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08E9166-F23D-2A4C-8488-965B7691B8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DD826-FF16-BA44-B078-749DF6067E02}" type="datetimeFigureOut">
              <a:rPr lang="en-US" smtClean="0"/>
              <a:t>3/25/21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2148E00-6A28-E846-A9BF-C63B3A908B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9CD34BC-86F9-9640-AEDB-3D83AE06A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90A64-9318-4449-86B8-6BE0CDDEF0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828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4C217A-8CB6-104E-85CC-6524B7783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DDA6D5F-1535-0648-97AB-DB41211F49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DD826-FF16-BA44-B078-749DF6067E02}" type="datetimeFigureOut">
              <a:rPr lang="en-US" smtClean="0"/>
              <a:t>3/25/21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FB648C-ECD7-DF4A-B4EF-7D9207125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2AB24D-C0F7-2F45-AFF9-57E7DBA93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90A64-9318-4449-86B8-6BE0CDDEF0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2639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8E54CD5-E806-6C47-B576-88BD82680E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DD826-FF16-BA44-B078-749DF6067E02}" type="datetimeFigureOut">
              <a:rPr lang="en-US" smtClean="0"/>
              <a:t>3/25/21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7748B67-812F-954B-997D-79475EA1B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FB7339-50F9-4349-99B9-0B1B4E920F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90A64-9318-4449-86B8-6BE0CDDEF0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9288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73C90-05A2-E24D-AFE5-4BD1495D0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F1B447-44B7-EE4D-B73B-22CE6E22C1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60E43D-83A2-8E4C-A2AF-8C7B4EEAE1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A0DBFF-EDBA-C041-A979-43925EBCAC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DD826-FF16-BA44-B078-749DF6067E02}" type="datetimeFigureOut">
              <a:rPr lang="en-US" smtClean="0"/>
              <a:t>3/25/21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A439A5-6A7C-EC48-A377-E76B53A226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1787F7-10AA-0A44-B7E0-7C22BA5099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90A64-9318-4449-86B8-6BE0CDDEF0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2596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AC5F83-001D-1241-BF5E-A258B83CEC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2916A34-9ABF-DE4B-937F-3DD0C809312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8A07D7-B0D7-7442-8BE8-3A32F2CFA6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54D501-7DEB-C043-B4AF-EFAC1B6A72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DD826-FF16-BA44-B078-749DF6067E02}" type="datetimeFigureOut">
              <a:rPr lang="en-US" smtClean="0"/>
              <a:t>3/25/21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A9CEA8-C8C6-E84E-A7AC-4B6906149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96A5F9-A35D-984E-A8CE-58D8CAF16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90A64-9318-4449-86B8-6BE0CDDEF0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7351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B0201E-F0C7-FB42-8488-E225DC1BF3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72857C-1CB0-5746-8798-B65EE85A29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A349D8-7452-4449-A63D-499031C0372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3DD826-FF16-BA44-B078-749DF6067E02}" type="datetimeFigureOut">
              <a:rPr lang="en-US" smtClean="0"/>
              <a:t>3/25/21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234302-BBB9-764E-A06D-67256055D5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AD2E59-3E03-1C41-8B51-FBA8E52DEC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290A64-9318-4449-86B8-6BE0CDDEF0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755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82CB12-3296-D149-A0FC-B6DD1590D2A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TB/HIV model update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600D1E-D055-8544-A4E8-7290194A909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March 26, 2021</a:t>
            </a:r>
          </a:p>
        </p:txBody>
      </p:sp>
    </p:spTree>
    <p:extLst>
      <p:ext uri="{BB962C8B-B14F-4D97-AF65-F5344CB8AC3E}">
        <p14:creationId xmlns:p14="http://schemas.microsoft.com/office/powerpoint/2010/main" val="8082145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88A6C9-F1DE-324A-8884-EE91CEED7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405575"/>
            <a:ext cx="5001768" cy="13716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/>
              <a:t>Before and after warmup: Females</a:t>
            </a:r>
          </a:p>
        </p:txBody>
      </p:sp>
      <p:pic>
        <p:nvPicPr>
          <p:cNvPr id="11" name="Content Placeholder 10" descr="Chart, bar chart&#10;&#10;Description automatically generated">
            <a:extLst>
              <a:ext uri="{FF2B5EF4-FFF2-40B4-BE49-F238E27FC236}">
                <a16:creationId xmlns:a16="http://schemas.microsoft.com/office/drawing/2014/main" id="{526D3C65-23F3-CD45-9A90-8783118048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67250" y="2890044"/>
            <a:ext cx="2857500" cy="2222500"/>
          </a:xfrm>
          <a:prstGeom prst="rect">
            <a:avLst/>
          </a:prstGeom>
        </p:spPr>
      </p:pic>
      <p:pic>
        <p:nvPicPr>
          <p:cNvPr id="14" name="Picture 13" descr="Chart, bar chart, histogram&#10;&#10;Description automatically generated">
            <a:extLst>
              <a:ext uri="{FF2B5EF4-FFF2-40B4-BE49-F238E27FC236}">
                <a16:creationId xmlns:a16="http://schemas.microsoft.com/office/drawing/2014/main" id="{27FE3F11-2470-D64B-9CD0-CAD4C10C6E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705" y="2042812"/>
            <a:ext cx="5408022" cy="4206240"/>
          </a:xfrm>
          <a:prstGeom prst="rect">
            <a:avLst/>
          </a:prstGeom>
        </p:spPr>
      </p:pic>
      <p:sp>
        <p:nvSpPr>
          <p:cNvPr id="15" name="Right Arrow 14">
            <a:extLst>
              <a:ext uri="{FF2B5EF4-FFF2-40B4-BE49-F238E27FC236}">
                <a16:creationId xmlns:a16="http://schemas.microsoft.com/office/drawing/2014/main" id="{353E1FED-E661-EA4E-8933-38A29AA63A93}"/>
              </a:ext>
            </a:extLst>
          </p:cNvPr>
          <p:cNvSpPr/>
          <p:nvPr/>
        </p:nvSpPr>
        <p:spPr>
          <a:xfrm>
            <a:off x="5079076" y="3757353"/>
            <a:ext cx="791372" cy="5070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242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6C9999-5316-0547-87FF-B30EEC91A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state raw outputs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F61D75-82C9-024A-BF3A-2A6CFDA6AB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8674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66D613-A000-C146-AAFC-0CE1C8115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Description of TB Transitions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30A52341-73B7-6247-A8CB-0EFA58343B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5"/>
          <a:stretch/>
        </p:blipFill>
        <p:spPr bwMode="auto">
          <a:xfrm>
            <a:off x="578068" y="1525236"/>
            <a:ext cx="7714592" cy="5049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90046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993CC8-B5EF-AC48-B210-4932BC1E48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All TB compartments overtime</a:t>
            </a:r>
            <a:br>
              <a:rPr lang="en-US"/>
            </a:br>
            <a:r>
              <a:rPr lang="en-US"/>
              <a:t>1990-2017 (after warmup)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EE0CA2A-A9CD-8343-ADE2-805875BA91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9322" y="1122363"/>
            <a:ext cx="6489700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837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19C8C2-3DB4-334C-A786-B4D616574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Active TB 1990-2017 (after 100-year warmup)</a:t>
            </a:r>
            <a:br>
              <a:rPr lang="en-US" dirty="0"/>
            </a:br>
            <a:r>
              <a:rPr lang="en-US" sz="3200" dirty="0"/>
              <a:t>Summed over all genders, DR and HIV compartments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545862-03C7-1748-97DC-991C0D7FC2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8457" y="1844675"/>
            <a:ext cx="5765800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7806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02F658-7FE2-6643-85A1-CA7ED0806F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Recently Infected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B4C8634-F5E7-D44F-ADEB-DDE3F9F904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9404" y="1690688"/>
            <a:ext cx="6769100" cy="4648200"/>
          </a:xfrm>
          <a:prstGeom prst="rect">
            <a:avLst/>
          </a:prstGeom>
        </p:spPr>
      </p:pic>
      <p:sp>
        <p:nvSpPr>
          <p:cNvPr id="7" name="AutoShape 4">
            <a:extLst>
              <a:ext uri="{FF2B5EF4-FFF2-40B4-BE49-F238E27FC236}">
                <a16:creationId xmlns:a16="http://schemas.microsoft.com/office/drawing/2014/main" id="{FE8AEDEA-7474-1242-AF3F-9A7B19E21E3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1746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7AE071-6F73-EB43-8196-B50C9CE7F6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Uninfected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93EA10E-87F6-114B-BF9C-8AD569EAA0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9750" y="1690688"/>
            <a:ext cx="6032500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5307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3AD4C7-9938-7C40-BB7B-960FFD1CF7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Latently Infected and Recovered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B38969-DB81-8F42-BB94-9351EF3865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81959"/>
            <a:ext cx="7210539" cy="4898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0340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54CAF6D4-E1D4-954A-A81E-E7C5853CFE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3134" y="2194517"/>
            <a:ext cx="4571117" cy="4099921"/>
          </a:xfrm>
          <a:prstGeom prst="rect">
            <a:avLst/>
          </a:prstGeom>
        </p:spPr>
      </p:pic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9E7E69F0-990E-C94A-AE5B-EBDD670C1F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6163" y="2194517"/>
            <a:ext cx="4571117" cy="409992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DD688EC-7839-3F46-9FED-C068A9C490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805"/>
            <a:ext cx="10515600" cy="1505883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4800" dirty="0"/>
              <a:t>Active TB 1990-2017 (after 100-year warmup)</a:t>
            </a:r>
            <a:br>
              <a:rPr lang="en-US" sz="4800" dirty="0"/>
            </a:br>
            <a:r>
              <a:rPr lang="en-US" sz="4800" dirty="0"/>
              <a:t>By HIV status, Gender</a:t>
            </a:r>
            <a:endParaRPr lang="en-US" sz="4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983366A-D6A0-AA41-A6CD-233E4968A901}"/>
              </a:ext>
            </a:extLst>
          </p:cNvPr>
          <p:cNvSpPr txBox="1"/>
          <p:nvPr/>
        </p:nvSpPr>
        <p:spPr>
          <a:xfrm>
            <a:off x="3135141" y="1666831"/>
            <a:ext cx="750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8E3335D-287D-F049-A298-B32C792533F7}"/>
              </a:ext>
            </a:extLst>
          </p:cNvPr>
          <p:cNvSpPr txBox="1"/>
          <p:nvPr/>
        </p:nvSpPr>
        <p:spPr>
          <a:xfrm>
            <a:off x="7600518" y="1834361"/>
            <a:ext cx="955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Females</a:t>
            </a:r>
          </a:p>
        </p:txBody>
      </p:sp>
    </p:spTree>
    <p:extLst>
      <p:ext uri="{BB962C8B-B14F-4D97-AF65-F5344CB8AC3E}">
        <p14:creationId xmlns:p14="http://schemas.microsoft.com/office/powerpoint/2010/main" val="5012169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BDB4EB-6169-CB43-A672-16D4873A90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Calibration outputs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CD1E03-9405-7A4A-8E27-092A5078E1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Comparing to GBD</a:t>
            </a:r>
          </a:p>
        </p:txBody>
      </p:sp>
    </p:spTree>
    <p:extLst>
      <p:ext uri="{BB962C8B-B14F-4D97-AF65-F5344CB8AC3E}">
        <p14:creationId xmlns:p14="http://schemas.microsoft.com/office/powerpoint/2010/main" val="32222514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B6328-385E-404F-8EE3-F43EA13BCBB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Initialize Population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62EF67-B8A3-7447-AFF2-32A33A86E52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With warm up period</a:t>
            </a:r>
          </a:p>
        </p:txBody>
      </p:sp>
    </p:spTree>
    <p:extLst>
      <p:ext uri="{BB962C8B-B14F-4D97-AF65-F5344CB8AC3E}">
        <p14:creationId xmlns:p14="http://schemas.microsoft.com/office/powerpoint/2010/main" val="14910633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69F29D-1658-E242-BE6D-F275881B17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endParaRPr lang="en-US" sz="5400"/>
          </a:p>
        </p:txBody>
      </p:sp>
      <p:pic>
        <p:nvPicPr>
          <p:cNvPr id="11" name="Content Placeholder 10" descr="Chart, line chart&#10;&#10;Description automatically generated">
            <a:extLst>
              <a:ext uri="{FF2B5EF4-FFF2-40B4-BE49-F238E27FC236}">
                <a16:creationId xmlns:a16="http://schemas.microsoft.com/office/drawing/2014/main" id="{F654BFBA-45AF-C44A-90A6-B5BEAF9D6B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04982" y="684087"/>
            <a:ext cx="5680568" cy="5552879"/>
          </a:xfr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AE55EED-E8A0-3143-807E-93249D40FB71}"/>
              </a:ext>
            </a:extLst>
          </p:cNvPr>
          <p:cNvSpPr txBox="1"/>
          <p:nvPr/>
        </p:nvSpPr>
        <p:spPr>
          <a:xfrm>
            <a:off x="9995926" y="3223860"/>
            <a:ext cx="2043971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TB only</a:t>
            </a:r>
          </a:p>
          <a:p>
            <a:r>
              <a:rPr lang="en-US" dirty="0"/>
              <a:t>TB/HIV coinfection</a:t>
            </a:r>
          </a:p>
        </p:txBody>
      </p:sp>
      <p:pic>
        <p:nvPicPr>
          <p:cNvPr id="15" name="Picture 14" descr="Chart, histogram&#10;&#10;Description automatically generated">
            <a:extLst>
              <a:ext uri="{FF2B5EF4-FFF2-40B4-BE49-F238E27FC236}">
                <a16:creationId xmlns:a16="http://schemas.microsoft.com/office/drawing/2014/main" id="{49868E9A-1E6D-6A44-AB04-DBA6EFF47B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103" y="621034"/>
            <a:ext cx="5552879" cy="5552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814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CCE282-F7FE-CF4D-B672-D0D701064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7" y="978619"/>
            <a:ext cx="3410712" cy="1106424"/>
          </a:xfrm>
        </p:spPr>
        <p:txBody>
          <a:bodyPr>
            <a:normAutofit/>
          </a:bodyPr>
          <a:lstStyle/>
          <a:p>
            <a:endParaRPr lang="en-US" sz="2800"/>
          </a:p>
        </p:txBody>
      </p:sp>
      <p:pic>
        <p:nvPicPr>
          <p:cNvPr id="20" name="Picture 19" descr="Chart, line chart&#10;&#10;Description automatically generated">
            <a:extLst>
              <a:ext uri="{FF2B5EF4-FFF2-40B4-BE49-F238E27FC236}">
                <a16:creationId xmlns:a16="http://schemas.microsoft.com/office/drawing/2014/main" id="{138EC3A5-4962-6647-945C-3E1B37EC75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8901" y="653018"/>
            <a:ext cx="5745892" cy="521286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B0CFE73-2FE3-EA4E-899B-5739A0EACC85}"/>
              </a:ext>
            </a:extLst>
          </p:cNvPr>
          <p:cNvSpPr txBox="1"/>
          <p:nvPr/>
        </p:nvSpPr>
        <p:spPr>
          <a:xfrm>
            <a:off x="10073887" y="2973356"/>
            <a:ext cx="2043971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TB only</a:t>
            </a:r>
          </a:p>
          <a:p>
            <a:r>
              <a:rPr lang="en-US" dirty="0"/>
              <a:t>TB/HIV coinfection</a:t>
            </a:r>
          </a:p>
        </p:txBody>
      </p:sp>
      <p:pic>
        <p:nvPicPr>
          <p:cNvPr id="23" name="Picture 22" descr="Chart, histogram&#10;&#10;Description automatically generated">
            <a:extLst>
              <a:ext uri="{FF2B5EF4-FFF2-40B4-BE49-F238E27FC236}">
                <a16:creationId xmlns:a16="http://schemas.microsoft.com/office/drawing/2014/main" id="{290A7EE4-0BC2-C448-A3EA-FC2446D191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018" y="822562"/>
            <a:ext cx="5212867" cy="5212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0384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FE76A-A369-9144-8140-567917520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Calculated parameters that change overtime</a:t>
            </a:r>
            <a:br>
              <a:rPr lang="en-US"/>
            </a:br>
            <a:r>
              <a:rPr lang="en-US"/>
              <a:t>from 1990-2017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885DD8-42DC-4D47-98B2-91F4136189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4507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202011-F643-F046-A431-4699586BB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 initiation rates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E6B536-1436-3D49-BDAE-60D0ED9B82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4504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0CBFB9-8F27-2845-8CE6-E5DD02FEDB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746" y="586822"/>
            <a:ext cx="3560252" cy="1645920"/>
          </a:xfrm>
        </p:spPr>
        <p:txBody>
          <a:bodyPr>
            <a:normAutofit/>
          </a:bodyPr>
          <a:lstStyle/>
          <a:p>
            <a:r>
              <a:rPr lang="en-US" sz="3200"/>
              <a:t>ART initiation from 1990-2017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9A99778-C7A6-414E-9287-FE08186425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1164" y="586822"/>
            <a:ext cx="6002636" cy="1645920"/>
          </a:xfrm>
        </p:spPr>
        <p:txBody>
          <a:bodyPr anchor="ctr">
            <a:normAutofit/>
          </a:bodyPr>
          <a:lstStyle/>
          <a:p>
            <a:r>
              <a:rPr lang="en-US" sz="1800" dirty="0"/>
              <a:t>Are there a higher proportion of PLWH initiating with lower CD4 counts?</a:t>
            </a:r>
          </a:p>
        </p:txBody>
      </p:sp>
      <p:pic>
        <p:nvPicPr>
          <p:cNvPr id="4" name="Content Placeholder 3" descr="Chart, line chart&#10;&#10;Description automatically generated">
            <a:extLst>
              <a:ext uri="{FF2B5EF4-FFF2-40B4-BE49-F238E27FC236}">
                <a16:creationId xmlns:a16="http://schemas.microsoft.com/office/drawing/2014/main" id="{289A945D-D56E-B443-8AE2-B5994CE0E8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3958" y="2734056"/>
            <a:ext cx="7412476" cy="3483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3716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16413-CD2A-3B40-86BC-D8B9F7CFB73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Mortality Rates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ED7B7D-389A-9949-8634-EA031B926AB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84721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EA9D8-D8FF-F648-BDE7-DF81FD6B07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1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Non-disease specific mortality</a:t>
            </a:r>
          </a:p>
        </p:txBody>
      </p:sp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52049784-3455-5241-965C-4E5FC7AE29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1295991"/>
            <a:ext cx="7214616" cy="4238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5298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A1EE8-9C4A-4147-A089-6D3D7317C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Mortality rate assumptions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3B8A7-1605-0543-935F-C891095F70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HIV increase from base:</a:t>
            </a:r>
          </a:p>
          <a:p>
            <a:pPr lvl="1"/>
            <a:r>
              <a:rPr lang="en-US" dirty="0"/>
              <a:t>HIV-, 1x (no increase)</a:t>
            </a:r>
          </a:p>
          <a:p>
            <a:pPr lvl="1"/>
            <a:r>
              <a:rPr lang="en-US" dirty="0"/>
              <a:t>HIV+, CD4 &lt;= 200, not on ART: 5x</a:t>
            </a:r>
          </a:p>
          <a:p>
            <a:pPr lvl="1"/>
            <a:r>
              <a:rPr lang="en-US" dirty="0"/>
              <a:t>HIV+, CD4 &gt; 200, not on ART: 10x</a:t>
            </a:r>
          </a:p>
          <a:p>
            <a:pPr lvl="1"/>
            <a:r>
              <a:rPr lang="en-US" dirty="0"/>
              <a:t>HIV+, on ART: 1.2x</a:t>
            </a:r>
          </a:p>
          <a:p>
            <a:pPr lvl="1"/>
            <a:endParaRPr lang="en-US" dirty="0"/>
          </a:p>
          <a:p>
            <a:r>
              <a:rPr lang="en-US" dirty="0"/>
              <a:t>TB increase from HIV-related mortality:</a:t>
            </a:r>
          </a:p>
          <a:p>
            <a:pPr lvl="1"/>
            <a:r>
              <a:rPr lang="en-US" dirty="0"/>
              <a:t>HIV -, 20x</a:t>
            </a:r>
          </a:p>
          <a:p>
            <a:pPr lvl="1"/>
            <a:r>
              <a:rPr lang="en-US" dirty="0"/>
              <a:t>HIV+, CD4 &lt;= 200, not on ART: 10x (50x total)</a:t>
            </a:r>
          </a:p>
          <a:p>
            <a:pPr lvl="1"/>
            <a:r>
              <a:rPr lang="en-US" dirty="0"/>
              <a:t>HIV+, CD4 &gt; 200, not on ART: 10x (100x total)</a:t>
            </a:r>
          </a:p>
          <a:p>
            <a:pPr lvl="1"/>
            <a:r>
              <a:rPr lang="en-US" dirty="0"/>
              <a:t>HIV+, on ART: 25x (30x total)</a:t>
            </a:r>
          </a:p>
        </p:txBody>
      </p:sp>
    </p:spTree>
    <p:extLst>
      <p:ext uri="{BB962C8B-B14F-4D97-AF65-F5344CB8AC3E}">
        <p14:creationId xmlns:p14="http://schemas.microsoft.com/office/powerpoint/2010/main" val="19990825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086ED5-D39E-D047-986A-FA38B07C0C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1" y="310343"/>
            <a:ext cx="7985759" cy="86882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/>
              <a:t>Mortality rates (no active TB)</a:t>
            </a:r>
          </a:p>
        </p:txBody>
      </p:sp>
      <p:pic>
        <p:nvPicPr>
          <p:cNvPr id="19" name="Picture 18" descr="Chart&#10;&#10;Description automatically generated">
            <a:extLst>
              <a:ext uri="{FF2B5EF4-FFF2-40B4-BE49-F238E27FC236}">
                <a16:creationId xmlns:a16="http://schemas.microsoft.com/office/drawing/2014/main" id="{C96F05B0-942A-FF46-B70D-48FCF90275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" y="2747560"/>
            <a:ext cx="3703320" cy="2880360"/>
          </a:xfrm>
          <a:prstGeom prst="rect">
            <a:avLst/>
          </a:prstGeom>
        </p:spPr>
      </p:pic>
      <p:pic>
        <p:nvPicPr>
          <p:cNvPr id="15" name="Picture 14" descr="Chart, histogram&#10;&#10;Description automatically generated">
            <a:extLst>
              <a:ext uri="{FF2B5EF4-FFF2-40B4-BE49-F238E27FC236}">
                <a16:creationId xmlns:a16="http://schemas.microsoft.com/office/drawing/2014/main" id="{CB8E20A5-C700-EF43-AE2D-08AC155F66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4340" y="2747560"/>
            <a:ext cx="3703320" cy="2880360"/>
          </a:xfrm>
          <a:prstGeom prst="rect">
            <a:avLst/>
          </a:prstGeom>
        </p:spPr>
      </p:pic>
      <p:pic>
        <p:nvPicPr>
          <p:cNvPr id="17" name="Picture 16" descr="Chart, histogram&#10;&#10;Description automatically generated">
            <a:extLst>
              <a:ext uri="{FF2B5EF4-FFF2-40B4-BE49-F238E27FC236}">
                <a16:creationId xmlns:a16="http://schemas.microsoft.com/office/drawing/2014/main" id="{6C84420E-3DF5-3946-B1D0-26D2445B60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5592" y="2747560"/>
            <a:ext cx="3703320" cy="2880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0349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82F8D1-5A7B-E448-80CD-74930697CC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172" y="1144769"/>
            <a:ext cx="3724217" cy="289643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/>
              <a:t>Mortality rates (active TB)</a:t>
            </a:r>
          </a:p>
        </p:txBody>
      </p:sp>
      <p:pic>
        <p:nvPicPr>
          <p:cNvPr id="11" name="Picture 10" descr="Chart, histogram&#10;&#10;Description automatically generated">
            <a:extLst>
              <a:ext uri="{FF2B5EF4-FFF2-40B4-BE49-F238E27FC236}">
                <a16:creationId xmlns:a16="http://schemas.microsoft.com/office/drawing/2014/main" id="{5BE09BFF-CD8A-B146-A91A-4A33F7247F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0333" y="311011"/>
            <a:ext cx="3675888" cy="2859024"/>
          </a:xfrm>
          <a:prstGeom prst="rect">
            <a:avLst/>
          </a:prstGeom>
        </p:spPr>
      </p:pic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D916ACA3-D2BD-6A43-9833-F72C9D5B29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9243" y="311011"/>
            <a:ext cx="3675888" cy="2859024"/>
          </a:xfrm>
          <a:prstGeom prst="rect">
            <a:avLst/>
          </a:prstGeom>
        </p:spPr>
      </p:pic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15F587E7-A9D1-C14C-8809-24E35A9206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3222" y="3259108"/>
            <a:ext cx="3675888" cy="2859024"/>
          </a:xfrm>
          <a:prstGeom prst="rect">
            <a:avLst/>
          </a:prstGeom>
        </p:spPr>
      </p:pic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FA34FFD0-AEE8-4648-B423-A9D460BFF7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4445" y="3259108"/>
            <a:ext cx="3675888" cy="2859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2549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1B43C5-7D8C-A647-990F-6D7526175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Initialize Population (with warm up period)</a:t>
            </a:r>
            <a:br>
              <a:rPr lang="en-US" dirty="0"/>
            </a:br>
            <a:r>
              <a:rPr lang="en-US" sz="2800" dirty="0"/>
              <a:t>Only including TB progression and gender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D949E0E-70DC-B645-AC86-D4DACC2753F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Initial Distribution (before warming up)</a:t>
                </a:r>
              </a:p>
              <a:p>
                <a:pPr lvl="1"/>
                <a:r>
                  <a:rPr lang="en-US" dirty="0"/>
                  <a:t>49% LTBI, of the LTBI population 4.9% are recent, 95.1% are remote</a:t>
                </a:r>
              </a:p>
              <a:p>
                <a:pPr lvl="1"/>
                <a:r>
                  <a:rPr lang="en-US" dirty="0"/>
                  <a:t>No IPT (since we are not considering HIV status in warmup)</a:t>
                </a:r>
              </a:p>
              <a:p>
                <a:pPr lvl="1"/>
                <a:r>
                  <a:rPr lang="en-US" dirty="0"/>
                  <a:t>No recovered pop</a:t>
                </a:r>
              </a:p>
              <a:p>
                <a:pPr lvl="1"/>
                <a:r>
                  <a:rPr lang="en-US" dirty="0"/>
                  <a:t>50% uninfected</a:t>
                </a:r>
              </a:p>
              <a:p>
                <a:pPr lvl="1"/>
                <a:r>
                  <a:rPr lang="en-US" dirty="0"/>
                  <a:t>1% active TB</a:t>
                </a:r>
              </a:p>
              <a:p>
                <a:r>
                  <a:rPr lang="en-US" dirty="0"/>
                  <a:t>Mortality rates and TB progression set at (by gender):</a:t>
                </a:r>
              </a:p>
              <a:p>
                <a:pPr lvl="1"/>
                <a:r>
                  <a:rPr lang="en-US" dirty="0"/>
                  <a:t>Weighted sum (95% * HIV-) + (5% * HIV+)</a:t>
                </a:r>
              </a:p>
              <a:p>
                <a:pPr lvl="2"/>
                <a:r>
                  <a:rPr lang="en-US" dirty="0"/>
                  <a:t>Example: recent, LTBI to active progression (increased progression ~ 8x for HIV+) so:</a:t>
                </a:r>
              </a:p>
              <a:p>
                <a:pPr lvl="3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3,6</m:t>
                        </m:r>
                      </m:sub>
                    </m:sSub>
                  </m:oMath>
                </a14:m>
                <a:r>
                  <a:rPr lang="en-US" dirty="0"/>
                  <a:t>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95%×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3,6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+(5% ×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3,6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× 8)</m:t>
                    </m:r>
                  </m:oMath>
                </a14:m>
                <a:endParaRPr lang="en-US" dirty="0"/>
              </a:p>
              <a:p>
                <a:pPr lvl="3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95% ×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6,1,1,1 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+(5% ×(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6,1,2,1 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6,1,3,1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)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D949E0E-70DC-B645-AC86-D4DACC2753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329416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CE9635-FB2B-8C45-9215-8C31C2DB8E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All TB compartments overtime in warmup period</a:t>
            </a:r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C59D31E2-B41A-674B-BD53-4FECD12C4F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3485" y="640080"/>
            <a:ext cx="7136238" cy="555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8115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A2385-98E0-C444-8905-456E09E535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sz="3800"/>
              <a:t>Active TB overtime in warmup period</a:t>
            </a:r>
          </a:p>
        </p:txBody>
      </p:sp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2F9E4E96-09BA-3F42-A84E-C88DFDBAF5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744220"/>
            <a:ext cx="6903720" cy="5369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8929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A2385-98E0-C444-8905-456E09E535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1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Recent TB overtime in warmup period</a:t>
            </a:r>
          </a:p>
        </p:txBody>
      </p:sp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E30D7813-EDAE-5D49-ACF4-F970E8FA68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3485" y="640080"/>
            <a:ext cx="7136238" cy="555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616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A553DA-AFE7-774F-8256-CD36C27F28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LTBI, remote, and recovered change in pop</a:t>
            </a:r>
          </a:p>
        </p:txBody>
      </p:sp>
      <p:pic>
        <p:nvPicPr>
          <p:cNvPr id="10" name="Picture 9" descr="Chart, line chart&#10;&#10;Description automatically generated">
            <a:extLst>
              <a:ext uri="{FF2B5EF4-FFF2-40B4-BE49-F238E27FC236}">
                <a16:creationId xmlns:a16="http://schemas.microsoft.com/office/drawing/2014/main" id="{CCFBD376-5E9B-5546-BEA7-BDD21953A5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172" y="1816022"/>
            <a:ext cx="6189936" cy="4814395"/>
          </a:xfrm>
          <a:prstGeom prst="rect">
            <a:avLst/>
          </a:prstGeom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A8814D1D-8968-5049-AE57-464C58751E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7086317"/>
              </p:ext>
            </p:extLst>
          </p:nvPr>
        </p:nvGraphicFramePr>
        <p:xfrm>
          <a:off x="4642946" y="4885437"/>
          <a:ext cx="7107621" cy="1744980"/>
        </p:xfrm>
        <a:graphic>
          <a:graphicData uri="http://schemas.openxmlformats.org/drawingml/2006/table">
            <a:tbl>
              <a:tblPr/>
              <a:tblGrid>
                <a:gridCol w="3050628">
                  <a:extLst>
                    <a:ext uri="{9D8B030D-6E8A-4147-A177-3AD203B41FA5}">
                      <a16:colId xmlns:a16="http://schemas.microsoft.com/office/drawing/2014/main" val="3610988322"/>
                    </a:ext>
                  </a:extLst>
                </a:gridCol>
                <a:gridCol w="924910">
                  <a:extLst>
                    <a:ext uri="{9D8B030D-6E8A-4147-A177-3AD203B41FA5}">
                      <a16:colId xmlns:a16="http://schemas.microsoft.com/office/drawing/2014/main" val="3916447376"/>
                    </a:ext>
                  </a:extLst>
                </a:gridCol>
                <a:gridCol w="1513490">
                  <a:extLst>
                    <a:ext uri="{9D8B030D-6E8A-4147-A177-3AD203B41FA5}">
                      <a16:colId xmlns:a16="http://schemas.microsoft.com/office/drawing/2014/main" val="4162874678"/>
                    </a:ext>
                  </a:extLst>
                </a:gridCol>
                <a:gridCol w="1618593">
                  <a:extLst>
                    <a:ext uri="{9D8B030D-6E8A-4147-A177-3AD203B41FA5}">
                      <a16:colId xmlns:a16="http://schemas.microsoft.com/office/drawing/2014/main" val="1442698727"/>
                    </a:ext>
                  </a:extLst>
                </a:gridCol>
              </a:tblGrid>
              <a:tr h="217978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TB_compartment(s)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t=0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t=100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difference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5544623"/>
                  </a:ext>
                </a:extLst>
              </a:tr>
              <a:tr h="21797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46594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39465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-7129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5476961"/>
                  </a:ext>
                </a:extLst>
              </a:tr>
              <a:tr h="21797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9855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9855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82377709"/>
                  </a:ext>
                </a:extLst>
              </a:tr>
              <a:tr h="409216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 and 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46594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49320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2726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61822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767910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6FF4E-B63A-D743-800B-2070CAC3E9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Uninfected overtime in warmup period</a:t>
            </a:r>
          </a:p>
        </p:txBody>
      </p:sp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A1CDDACD-56FC-9E40-B3DA-75B674C19F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2989" y="922142"/>
            <a:ext cx="5712426" cy="4442998"/>
          </a:xfrm>
          <a:prstGeom prst="rect">
            <a:avLst/>
          </a:prstGeom>
        </p:spPr>
      </p:pic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7883B476-EA2E-0344-A551-1FE0280A8E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5620460"/>
              </p:ext>
            </p:extLst>
          </p:nvPr>
        </p:nvGraphicFramePr>
        <p:xfrm>
          <a:off x="477981" y="5675325"/>
          <a:ext cx="7107621" cy="872490"/>
        </p:xfrm>
        <a:graphic>
          <a:graphicData uri="http://schemas.openxmlformats.org/drawingml/2006/table">
            <a:tbl>
              <a:tblPr/>
              <a:tblGrid>
                <a:gridCol w="3050628">
                  <a:extLst>
                    <a:ext uri="{9D8B030D-6E8A-4147-A177-3AD203B41FA5}">
                      <a16:colId xmlns:a16="http://schemas.microsoft.com/office/drawing/2014/main" val="3610988322"/>
                    </a:ext>
                  </a:extLst>
                </a:gridCol>
                <a:gridCol w="924910">
                  <a:extLst>
                    <a:ext uri="{9D8B030D-6E8A-4147-A177-3AD203B41FA5}">
                      <a16:colId xmlns:a16="http://schemas.microsoft.com/office/drawing/2014/main" val="3916447376"/>
                    </a:ext>
                  </a:extLst>
                </a:gridCol>
                <a:gridCol w="1513490">
                  <a:extLst>
                    <a:ext uri="{9D8B030D-6E8A-4147-A177-3AD203B41FA5}">
                      <a16:colId xmlns:a16="http://schemas.microsoft.com/office/drawing/2014/main" val="4162874678"/>
                    </a:ext>
                  </a:extLst>
                </a:gridCol>
                <a:gridCol w="1618593">
                  <a:extLst>
                    <a:ext uri="{9D8B030D-6E8A-4147-A177-3AD203B41FA5}">
                      <a16:colId xmlns:a16="http://schemas.microsoft.com/office/drawing/2014/main" val="1442698727"/>
                    </a:ext>
                  </a:extLst>
                </a:gridCol>
              </a:tblGrid>
              <a:tr h="217978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TB_compartment</a:t>
                      </a:r>
                      <a:endParaRPr lang="en-US" sz="28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t=0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t=100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difference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5544623"/>
                  </a:ext>
                </a:extLst>
              </a:tr>
              <a:tr h="21797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50000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50,276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54769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142880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98681-205E-8E4E-9F8E-75B84ABBE0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405575"/>
            <a:ext cx="5001768" cy="13716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/>
              <a:t>Before and after warmup: Males</a:t>
            </a:r>
          </a:p>
        </p:txBody>
      </p:sp>
      <p:pic>
        <p:nvPicPr>
          <p:cNvPr id="9" name="Picture 8" descr="Chart, bar chart&#10;&#10;Description automatically generated">
            <a:extLst>
              <a:ext uri="{FF2B5EF4-FFF2-40B4-BE49-F238E27FC236}">
                <a16:creationId xmlns:a16="http://schemas.microsoft.com/office/drawing/2014/main" id="{658129A8-A38A-8043-99EE-789BF84BB4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7404" y="2182751"/>
            <a:ext cx="5408022" cy="4206240"/>
          </a:xfrm>
          <a:prstGeom prst="rect">
            <a:avLst/>
          </a:prstGeom>
        </p:spPr>
      </p:pic>
      <p:pic>
        <p:nvPicPr>
          <p:cNvPr id="11" name="Picture 10" descr="Chart, bar chart, histogram&#10;&#10;Description automatically generated">
            <a:extLst>
              <a:ext uri="{FF2B5EF4-FFF2-40B4-BE49-F238E27FC236}">
                <a16:creationId xmlns:a16="http://schemas.microsoft.com/office/drawing/2014/main" id="{ABDA8F03-9E32-7041-8500-C672AF5AD3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576" y="2182751"/>
            <a:ext cx="5408022" cy="4206240"/>
          </a:xfrm>
          <a:prstGeom prst="rect">
            <a:avLst/>
          </a:prstGeom>
        </p:spPr>
      </p:pic>
      <p:sp>
        <p:nvSpPr>
          <p:cNvPr id="12" name="Right Arrow 11">
            <a:extLst>
              <a:ext uri="{FF2B5EF4-FFF2-40B4-BE49-F238E27FC236}">
                <a16:creationId xmlns:a16="http://schemas.microsoft.com/office/drawing/2014/main" id="{3A2058C2-CA98-9B42-82A1-2CECDFCE6591}"/>
              </a:ext>
            </a:extLst>
          </p:cNvPr>
          <p:cNvSpPr/>
          <p:nvPr/>
        </p:nvSpPr>
        <p:spPr>
          <a:xfrm>
            <a:off x="5228705" y="3973484"/>
            <a:ext cx="714895" cy="4405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820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426</TotalTime>
  <Words>442</Words>
  <Application>Microsoft Macintosh PowerPoint</Application>
  <PresentationFormat>Widescreen</PresentationFormat>
  <Paragraphs>83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Arial</vt:lpstr>
      <vt:lpstr>Calibri</vt:lpstr>
      <vt:lpstr>Calibri Light</vt:lpstr>
      <vt:lpstr>Cambria Math</vt:lpstr>
      <vt:lpstr>Office Theme</vt:lpstr>
      <vt:lpstr>TB/HIV model update</vt:lpstr>
      <vt:lpstr>Initialize Population</vt:lpstr>
      <vt:lpstr>Initialize Population (with warm up period) Only including TB progression and gender</vt:lpstr>
      <vt:lpstr>All TB compartments overtime in warmup period</vt:lpstr>
      <vt:lpstr>Active TB overtime in warmup period</vt:lpstr>
      <vt:lpstr>Recent TB overtime in warmup period</vt:lpstr>
      <vt:lpstr>LTBI, remote, and recovered change in pop</vt:lpstr>
      <vt:lpstr>Uninfected overtime in warmup period</vt:lpstr>
      <vt:lpstr>Before and after warmup: Males</vt:lpstr>
      <vt:lpstr>Before and after warmup: Females</vt:lpstr>
      <vt:lpstr>Model state raw outputs</vt:lpstr>
      <vt:lpstr>Description of TB Transitions</vt:lpstr>
      <vt:lpstr>All TB compartments overtime 1990-2017 (after warmup)</vt:lpstr>
      <vt:lpstr>Active TB 1990-2017 (after 100-year warmup) Summed over all genders, DR and HIV compartments</vt:lpstr>
      <vt:lpstr>Recently Infected</vt:lpstr>
      <vt:lpstr>Uninfected</vt:lpstr>
      <vt:lpstr>Latently Infected and Recovered</vt:lpstr>
      <vt:lpstr>Active TB 1990-2017 (after 100-year warmup) By HIV status, Gender</vt:lpstr>
      <vt:lpstr>Calibration outputs</vt:lpstr>
      <vt:lpstr>PowerPoint Presentation</vt:lpstr>
      <vt:lpstr>PowerPoint Presentation</vt:lpstr>
      <vt:lpstr>Calculated parameters that change overtime from 1990-2017</vt:lpstr>
      <vt:lpstr>ART initiation rates</vt:lpstr>
      <vt:lpstr>ART initiation from 1990-2017</vt:lpstr>
      <vt:lpstr>Mortality Rates</vt:lpstr>
      <vt:lpstr>Non-disease specific mortality</vt:lpstr>
      <vt:lpstr>Mortality rate assumptions</vt:lpstr>
      <vt:lpstr>Mortality rates (no active TB)</vt:lpstr>
      <vt:lpstr>Mortality rates (active TB)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TB/HIV model update</dc:title>
  <dc:creator>Chelsea Greene</dc:creator>
  <cp:lastModifiedBy>Chelsea Greene</cp:lastModifiedBy>
  <cp:revision>25</cp:revision>
  <dcterms:created xsi:type="dcterms:W3CDTF">2021-03-25T15:53:34Z</dcterms:created>
  <dcterms:modified xsi:type="dcterms:W3CDTF">2021-03-25T23:34:21Z</dcterms:modified>
</cp:coreProperties>
</file>